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21" r:id="rId2"/>
    <p:sldId id="490" r:id="rId3"/>
    <p:sldId id="530" r:id="rId4"/>
    <p:sldId id="525" r:id="rId5"/>
    <p:sldId id="526" r:id="rId6"/>
    <p:sldId id="527" r:id="rId7"/>
    <p:sldId id="528" r:id="rId8"/>
    <p:sldId id="529" r:id="rId9"/>
    <p:sldId id="52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6699FF"/>
    <a:srgbClr val="99CCFF"/>
    <a:srgbClr val="4D4D4D"/>
    <a:srgbClr val="FFCCCC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3" autoAdjust="0"/>
  </p:normalViewPr>
  <p:slideViewPr>
    <p:cSldViewPr snapToGrid="0"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70D354E-B3B1-4750-A521-C55B53F1E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D7BE41B-D68A-462C-827A-9484F81F6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 defTabSz="931863" eaLnBrk="0" hangingPunct="0"/>
            <a:fld id="{7804EC56-0F1D-40EF-BB5F-0B466283FFB1}" type="slidenum">
              <a:rPr lang="en-US" sz="1200">
                <a:cs typeface="ＭＳ Ｐゴシック"/>
              </a:rPr>
              <a:pPr algn="r" defTabSz="931863" eaLnBrk="0" hangingPunct="0"/>
              <a:t>1</a:t>
            </a:fld>
            <a:endParaRPr lang="en-US" sz="1200">
              <a:cs typeface="ＭＳ Ｐゴシック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E3C88-7C88-4317-97BE-73DBF1FC777A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Where do your young patrons/ students get their news?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 defTabSz="931863" eaLnBrk="0" hangingPunct="0"/>
            <a:fld id="{AE9E464C-30D9-4118-B681-ADE4C31B086E}" type="slidenum">
              <a:rPr lang="en-US" sz="1200">
                <a:cs typeface="ＭＳ Ｐゴシック"/>
              </a:rPr>
              <a:pPr algn="r" defTabSz="931863" eaLnBrk="0" hangingPunct="0"/>
              <a:t>3</a:t>
            </a:fld>
            <a:endParaRPr lang="en-US" sz="1200">
              <a:cs typeface="ＭＳ Ｐゴシック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ea typeface="ＭＳ Ｐゴシック"/>
              </a:rPr>
              <a:t>Where do your young patrons/ students get their news?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</p:spPr>
        <p:txBody>
          <a:bodyPr/>
          <a:lstStyle/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 defTabSz="931863" eaLnBrk="0" hangingPunct="0"/>
            <a:fld id="{353AF5FA-FDF2-4F7A-9F37-C4E7D20B2C4D}" type="slidenum">
              <a:rPr lang="en-US" sz="1200">
                <a:cs typeface="ＭＳ Ｐゴシック"/>
              </a:rPr>
              <a:pPr algn="r" defTabSz="931863" eaLnBrk="0" hangingPunct="0"/>
              <a:t>9</a:t>
            </a:fld>
            <a:endParaRPr lang="en-US" sz="1200">
              <a:cs typeface="ＭＳ Ｐゴシック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EF31-253E-499F-A15C-16EBBC738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8DEAF-F767-4B84-B754-F6AAD73C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533400"/>
            <a:ext cx="1962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33400"/>
            <a:ext cx="57340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916D3-8126-4C23-A1A9-11AB1F86D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8481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99E-1121-4D41-8704-D119D6F8D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90600" y="5334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2600"/>
            <a:ext cx="38481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752600"/>
            <a:ext cx="38481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3962400"/>
            <a:ext cx="38481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1100" y="3962400"/>
            <a:ext cx="38481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76BE-6876-47CF-A60A-336C9F24A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330CC-2623-435D-AD58-C66608AE2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B921-680E-4545-99DE-35C00E30B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848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848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BFA20-CAA5-4AD1-BF99-CD13D96F2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9290-C704-49F0-A931-190CD6B0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F0BA-7CFB-4E9C-984A-96C84BA86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2C93E-8DED-4D2A-819D-38DC5AD38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7AB79-6DF6-4360-8253-C806B7B86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08792-FB9B-4387-B439-942B0B4B5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33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9D11E2-5303-48FB-9123-2F0C47E23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" cy="2895600"/>
          </a:xfrm>
          <a:prstGeom prst="rect">
            <a:avLst/>
          </a:prstGeom>
          <a:solidFill>
            <a:srgbClr val="FFA6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52400"/>
            <a:ext cx="914400" cy="1106488"/>
          </a:xfrm>
          <a:prstGeom prst="rect">
            <a:avLst/>
          </a:prstGeom>
          <a:solidFill>
            <a:srgbClr val="173F7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447800"/>
            <a:ext cx="914400" cy="198438"/>
          </a:xfrm>
          <a:prstGeom prst="rect">
            <a:avLst/>
          </a:prstGeom>
          <a:solidFill>
            <a:srgbClr val="CE1D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0" y="1828800"/>
            <a:ext cx="914400" cy="681038"/>
          </a:xfrm>
          <a:prstGeom prst="rect">
            <a:avLst/>
          </a:prstGeom>
          <a:solidFill>
            <a:srgbClr val="CE1D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charset="-128"/>
              <a:cs typeface="+mn-cs"/>
            </a:endParaRPr>
          </a:p>
        </p:txBody>
      </p:sp>
      <p:pic>
        <p:nvPicPr>
          <p:cNvPr id="1035" name="Picture 20" descr="MF_4C_H-(2)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5163" y="6200775"/>
            <a:ext cx="18161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E1D21"/>
          </a:solidFill>
          <a:latin typeface="Swis721 Md BT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94.org/VOD/GovernmentIntro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ChangeArrowheads="1"/>
          </p:cNvSpPr>
          <p:nvPr/>
        </p:nvSpPr>
        <p:spPr bwMode="auto">
          <a:xfrm>
            <a:off x="0" y="0"/>
            <a:ext cx="1127125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cs typeface="ＭＳ Ｐゴシック"/>
            </a:endParaRPr>
          </a:p>
        </p:txBody>
      </p:sp>
      <p:pic>
        <p:nvPicPr>
          <p:cNvPr id="26626" name="Picture 8" descr="M_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525" y="1090613"/>
            <a:ext cx="6467475" cy="57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225425" y="0"/>
            <a:ext cx="851852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cs typeface="ＭＳ Ｐゴシック"/>
              </a:rPr>
              <a:t>McCormick</a:t>
            </a:r>
            <a:r>
              <a:rPr lang="en-US" sz="3200">
                <a:cs typeface="ＭＳ Ｐゴシック"/>
              </a:rPr>
              <a:t> </a:t>
            </a:r>
            <a:r>
              <a:rPr lang="en-US" sz="3600">
                <a:cs typeface="ＭＳ Ｐゴシック"/>
              </a:rPr>
              <a:t>Foundation Civics Program</a:t>
            </a:r>
            <a:br>
              <a:rPr lang="en-US" sz="3600">
                <a:cs typeface="ＭＳ Ｐゴシック"/>
              </a:rPr>
            </a:br>
            <a:r>
              <a:rPr lang="en-US">
                <a:solidFill>
                  <a:srgbClr val="CC0000"/>
                </a:solidFill>
                <a:cs typeface="ＭＳ Ｐゴシック"/>
              </a:rPr>
              <a:t>Simulations, Role Play, and Dramatization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193675" y="0"/>
            <a:ext cx="8318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Shawn Healy</a:t>
            </a: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Resident Scholar and Director of Professional Development</a:t>
            </a: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McCormick Foundation Civics Program</a:t>
            </a:r>
          </a:p>
          <a:p>
            <a:endParaRPr lang="en-US" sz="1600">
              <a:solidFill>
                <a:srgbClr val="4D4D4D"/>
              </a:solidFill>
              <a:latin typeface="Swis721 Md BT"/>
              <a:cs typeface="ＭＳ Ｐゴシック"/>
            </a:endParaRP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Mary Ellen Daneels</a:t>
            </a: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National Board Certified Social Studies Teacher</a:t>
            </a: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West Chicago Community H.S.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48600" cy="9715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Simulations, role plays, and dramatization distinguished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0363" y="1470025"/>
            <a:ext cx="6527800" cy="5129213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65200" y="1060450"/>
            <a:ext cx="75834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 u="sng">
                <a:cs typeface="ＭＳ Ｐゴシック"/>
              </a:rPr>
              <a:t>Simulations</a:t>
            </a:r>
            <a:r>
              <a:rPr lang="en-US" sz="2000">
                <a:cs typeface="ＭＳ Ｐゴシック"/>
              </a:rPr>
              <a:t>: focus on set design</a:t>
            </a:r>
          </a:p>
          <a:p>
            <a:pPr marL="457200" indent="-457200"/>
            <a:r>
              <a:rPr lang="en-US" sz="2000">
                <a:cs typeface="ＭＳ Ｐゴシック"/>
              </a:rPr>
              <a:t>	-creation of an alternative environment</a:t>
            </a:r>
          </a:p>
          <a:p>
            <a:pPr marL="457200" indent="-457200"/>
            <a:r>
              <a:rPr lang="en-US" sz="2000">
                <a:cs typeface="ＭＳ Ｐゴシック"/>
              </a:rPr>
              <a:t>	-students play a functional role</a:t>
            </a:r>
          </a:p>
          <a:p>
            <a:pPr marL="457200" indent="-457200"/>
            <a:r>
              <a:rPr lang="en-US" sz="2000">
                <a:cs typeface="ＭＳ Ｐゴシック"/>
              </a:rPr>
              <a:t>	-students possess adequate information to make decisions and interact with one another</a:t>
            </a:r>
          </a:p>
          <a:p>
            <a:pPr marL="457200" indent="-457200"/>
            <a:r>
              <a:rPr lang="en-US" sz="2000">
                <a:cs typeface="ＭＳ Ｐゴシック"/>
              </a:rPr>
              <a:t>	-students retain their own personality</a:t>
            </a:r>
          </a:p>
          <a:p>
            <a:pPr marL="457200" indent="-457200"/>
            <a:endParaRPr lang="en-US" sz="2000">
              <a:cs typeface="ＭＳ Ｐゴシック"/>
            </a:endParaRPr>
          </a:p>
          <a:p>
            <a:pPr marL="457200" indent="-457200"/>
            <a:r>
              <a:rPr lang="en-US" sz="2000" b="1" u="sng">
                <a:cs typeface="ＭＳ Ｐゴシック"/>
              </a:rPr>
              <a:t>Role plays</a:t>
            </a:r>
            <a:r>
              <a:rPr lang="en-US" sz="2000">
                <a:cs typeface="ＭＳ Ｐゴシック"/>
              </a:rPr>
              <a:t>: focus on actors’ roles</a:t>
            </a:r>
          </a:p>
          <a:p>
            <a:pPr marL="457200" indent="-457200"/>
            <a:r>
              <a:rPr lang="en-US" sz="2000">
                <a:cs typeface="ＭＳ Ｐゴシック"/>
              </a:rPr>
              <a:t>	-students act as someone different than themselves</a:t>
            </a:r>
          </a:p>
          <a:p>
            <a:pPr marL="457200" indent="-457200"/>
            <a:r>
              <a:rPr lang="en-US" sz="2000">
                <a:cs typeface="ＭＳ Ｐゴシック"/>
              </a:rPr>
              <a:t>	-less emphasis on environment or situation</a:t>
            </a:r>
          </a:p>
          <a:p>
            <a:pPr marL="457200" indent="-457200"/>
            <a:r>
              <a:rPr lang="en-US" sz="2000">
                <a:cs typeface="ＭＳ Ｐゴシック"/>
              </a:rPr>
              <a:t>	-usually brief, and audience is classmates</a:t>
            </a:r>
          </a:p>
          <a:p>
            <a:pPr marL="457200" indent="-457200"/>
            <a:endParaRPr lang="en-US" sz="2000">
              <a:cs typeface="ＭＳ Ｐゴシック"/>
            </a:endParaRPr>
          </a:p>
          <a:p>
            <a:pPr marL="457200" indent="-457200"/>
            <a:r>
              <a:rPr lang="en-US" sz="2000" b="1" u="sng">
                <a:cs typeface="ＭＳ Ｐゴシック"/>
              </a:rPr>
              <a:t>Dramatizations</a:t>
            </a:r>
            <a:r>
              <a:rPr lang="en-US" sz="2000">
                <a:cs typeface="ＭＳ Ｐゴシック"/>
              </a:rPr>
              <a:t>: focus on scripted dialogue</a:t>
            </a:r>
          </a:p>
          <a:p>
            <a:pPr marL="457200" indent="-457200"/>
            <a:r>
              <a:rPr lang="en-US" sz="2000">
                <a:cs typeface="ＭＳ Ｐゴシック"/>
              </a:rPr>
              <a:t>	-students act in a given role, during a scene, and with a script</a:t>
            </a:r>
            <a:endParaRPr lang="en-US" sz="2000" b="1" u="sng">
              <a:cs typeface="ＭＳ Ｐゴシック"/>
            </a:endParaRPr>
          </a:p>
          <a:p>
            <a:pPr marL="457200" indent="-457200"/>
            <a:endParaRPr lang="en-US" sz="2000"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848600" cy="97155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Simulation terminology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0363" y="1366838"/>
            <a:ext cx="6527800" cy="5129212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 l="38103" t="41927" r="9065" b="25607"/>
          <a:stretch>
            <a:fillRect/>
          </a:stretch>
        </p:blipFill>
        <p:spPr bwMode="auto">
          <a:xfrm>
            <a:off x="1155700" y="1054100"/>
            <a:ext cx="7777163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48600" cy="1306513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What do students learn from CHS Legislative Semester?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11275"/>
            <a:ext cx="7848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Basic tenets of the left and right of the political spectrum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Their values in relation to the political spectrum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Federalism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Political forces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Civil discourse:  respect of dissenting opinion, agree to disagree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Respect of others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Power of persuasion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Danger of apathy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Importance of leadership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Power/ danger/ problems of factions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48600" cy="1277938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What do students learn from CHS Legislative Semester?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36663"/>
            <a:ext cx="7848600" cy="4783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How government works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Power of information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Voting as a responsibility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Current events/expanded exposures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Legislative process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“Like school”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Active listening:  ask clarifying questions, restate main point of the speaker, request the floor to add to the speaker’s premise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Student empowerment:  “we are in control” of an authentic experience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The role of the teacher as facilitator and the different role of the student teacher as “engineer” and student as “driver”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Citizens are responsible for creating a “safe environment" for democracy to thrive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48600" cy="1203325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What teachers have to keep in mind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27100"/>
            <a:ext cx="7848600" cy="5092700"/>
          </a:xfrm>
        </p:spPr>
        <p:txBody>
          <a:bodyPr/>
          <a:lstStyle/>
          <a:p>
            <a:r>
              <a:rPr lang="en-US" sz="2000" smtClean="0">
                <a:latin typeface="Arial" charset="0"/>
              </a:rPr>
              <a:t>Flexibility</a:t>
            </a:r>
          </a:p>
          <a:p>
            <a:r>
              <a:rPr lang="en-US" sz="2000" smtClean="0">
                <a:latin typeface="Arial" charset="0"/>
              </a:rPr>
              <a:t>Loss of control</a:t>
            </a:r>
          </a:p>
          <a:p>
            <a:r>
              <a:rPr lang="en-US" sz="2000" smtClean="0">
                <a:latin typeface="Arial" charset="0"/>
              </a:rPr>
              <a:t>Organization and preparation</a:t>
            </a:r>
          </a:p>
          <a:p>
            <a:r>
              <a:rPr lang="en-US" sz="2000" smtClean="0">
                <a:latin typeface="Arial" charset="0"/>
              </a:rPr>
              <a:t>“Teachable moments”</a:t>
            </a:r>
          </a:p>
          <a:p>
            <a:r>
              <a:rPr lang="en-US" sz="2000" smtClean="0">
                <a:latin typeface="Arial" charset="0"/>
              </a:rPr>
              <a:t>Depth vs. Breadth</a:t>
            </a:r>
          </a:p>
          <a:p>
            <a:r>
              <a:rPr lang="en-US" sz="2000" smtClean="0">
                <a:latin typeface="Arial" charset="0"/>
              </a:rPr>
              <a:t>Assessment</a:t>
            </a:r>
          </a:p>
          <a:p>
            <a:pPr lvl="1"/>
            <a:r>
              <a:rPr lang="en-US" sz="2000" smtClean="0">
                <a:latin typeface="Arial" charset="0"/>
              </a:rPr>
              <a:t>Objective</a:t>
            </a:r>
          </a:p>
          <a:p>
            <a:pPr lvl="1"/>
            <a:r>
              <a:rPr lang="en-US" sz="2000" smtClean="0">
                <a:latin typeface="Arial" charset="0"/>
              </a:rPr>
              <a:t>Anecdotal</a:t>
            </a:r>
          </a:p>
          <a:p>
            <a:pPr lvl="1"/>
            <a:r>
              <a:rPr lang="en-US" sz="2000" smtClean="0">
                <a:latin typeface="Arial" charset="0"/>
              </a:rPr>
              <a:t>Student Self-Assessment</a:t>
            </a:r>
          </a:p>
          <a:p>
            <a:pPr lvl="1"/>
            <a:r>
              <a:rPr lang="en-US" sz="2000" smtClean="0">
                <a:latin typeface="Arial" charset="0"/>
              </a:rPr>
              <a:t>Reflection by Student</a:t>
            </a:r>
          </a:p>
          <a:p>
            <a:r>
              <a:rPr lang="en-US" sz="2000" smtClean="0">
                <a:latin typeface="Arial" charset="0"/>
              </a:rPr>
              <a:t>Need for collaboration</a:t>
            </a:r>
          </a:p>
          <a:p>
            <a:pPr lvl="1"/>
            <a:r>
              <a:rPr lang="en-US" sz="2000" smtClean="0">
                <a:latin typeface="Arial" charset="0"/>
              </a:rPr>
              <a:t>With Peers</a:t>
            </a:r>
          </a:p>
          <a:p>
            <a:pPr lvl="1"/>
            <a:r>
              <a:rPr lang="en-US" sz="2000" smtClean="0">
                <a:latin typeface="Arial" charset="0"/>
              </a:rPr>
              <a:t>With Students</a:t>
            </a:r>
          </a:p>
          <a:p>
            <a:pPr lvl="1">
              <a:buFontTx/>
              <a:buNone/>
            </a:pPr>
            <a:endParaRPr lang="en-US" sz="2000" smtClean="0">
              <a:latin typeface="Arial" charset="0"/>
            </a:endParaRPr>
          </a:p>
          <a:p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990600" y="0"/>
            <a:ext cx="7848600" cy="1131888"/>
          </a:xfrm>
        </p:spPr>
        <p:txBody>
          <a:bodyPr/>
          <a:lstStyle/>
          <a:p>
            <a:r>
              <a:rPr lang="en-US" smtClean="0"/>
              <a:t>In their own words….</a:t>
            </a:r>
          </a:p>
        </p:txBody>
      </p:sp>
      <p:pic>
        <p:nvPicPr>
          <p:cNvPr id="33795" name="Picture 3" descr="committee hearings 8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27138" y="1554163"/>
            <a:ext cx="1951037" cy="1463675"/>
          </a:xfrm>
          <a:ln w="57150">
            <a:solidFill>
              <a:schemeClr val="tx1"/>
            </a:solidFill>
          </a:ln>
        </p:spPr>
      </p:pic>
      <p:pic>
        <p:nvPicPr>
          <p:cNvPr id="33796" name="Picture 4" descr="IMG_139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83150" y="1441450"/>
            <a:ext cx="2743200" cy="2057400"/>
          </a:xfrm>
          <a:noFill/>
          <a:ln w="57150">
            <a:solidFill>
              <a:schemeClr val="tx1"/>
            </a:solidFill>
          </a:ln>
        </p:spPr>
      </p:pic>
      <p:pic>
        <p:nvPicPr>
          <p:cNvPr id="33797" name="Picture 5" descr="student with glass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806575" y="3330575"/>
            <a:ext cx="2743200" cy="2057400"/>
          </a:xfrm>
          <a:noFill/>
          <a:ln w="57150">
            <a:solidFill>
              <a:schemeClr val="tx1"/>
            </a:solidFill>
          </a:ln>
        </p:spPr>
      </p:pic>
      <p:pic>
        <p:nvPicPr>
          <p:cNvPr id="33798" name="Picture 6" descr="001_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183188" y="3875088"/>
            <a:ext cx="2743200" cy="2057400"/>
          </a:xfr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Civic Mission Coalition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“Democracy Schools”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Formal Instruction in U.S. government, history, law and democracy using interactive methods and opportunities to apply learning to “real life” situations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Discussion of current events that students view as important to their lives; discussion puts formal civic instruction in context of current political issues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Service Learning:  research, advocacy, direct action, indirect action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latin typeface="Arial" charset="0"/>
              </a:rPr>
              <a:t>Student Voice in school governance</a:t>
            </a:r>
          </a:p>
          <a:p>
            <a:pPr>
              <a:lnSpc>
                <a:spcPct val="80000"/>
              </a:lnSpc>
            </a:pPr>
            <a:endParaRPr lang="en-US" sz="2400" i="1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ChangeArrowheads="1"/>
          </p:cNvSpPr>
          <p:nvPr/>
        </p:nvSpPr>
        <p:spPr bwMode="auto">
          <a:xfrm>
            <a:off x="0" y="0"/>
            <a:ext cx="1127125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cs typeface="ＭＳ Ｐゴシック"/>
            </a:endParaRPr>
          </a:p>
        </p:txBody>
      </p:sp>
      <p:pic>
        <p:nvPicPr>
          <p:cNvPr id="28674" name="Picture 8" descr="M_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6525" y="1090613"/>
            <a:ext cx="6467475" cy="57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225425" y="0"/>
            <a:ext cx="851852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>
                <a:latin typeface="Swis721 Md BT"/>
                <a:cs typeface="ＭＳ Ｐゴシック"/>
              </a:rPr>
              <a:t>McCormick</a:t>
            </a:r>
            <a:r>
              <a:rPr lang="en-US" sz="3200">
                <a:latin typeface="Swis721 Md BT"/>
                <a:cs typeface="ＭＳ Ｐゴシック"/>
              </a:rPr>
              <a:t> </a:t>
            </a:r>
            <a:r>
              <a:rPr lang="en-US" sz="3600">
                <a:latin typeface="Swis721 Md BT"/>
                <a:cs typeface="ＭＳ Ｐゴシック"/>
              </a:rPr>
              <a:t>Foundation Civics Program</a:t>
            </a:r>
            <a:br>
              <a:rPr lang="en-US" sz="3600">
                <a:latin typeface="Swis721 Md BT"/>
                <a:cs typeface="ＭＳ Ｐゴシック"/>
              </a:rPr>
            </a:br>
            <a:r>
              <a:rPr lang="en-US">
                <a:solidFill>
                  <a:srgbClr val="CC0000"/>
                </a:solidFill>
                <a:cs typeface="ＭＳ Ｐゴシック"/>
              </a:rPr>
              <a:t>Illinois Capitol Forum</a:t>
            </a:r>
            <a:r>
              <a:rPr lang="en-US">
                <a:cs typeface="ＭＳ Ｐゴシック"/>
              </a:rPr>
              <a:t> 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93675" y="0"/>
            <a:ext cx="8318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0000FF"/>
                </a:solidFill>
                <a:latin typeface="Swis721 Md BT"/>
                <a:cs typeface="ＭＳ Ｐゴシック"/>
              </a:rPr>
              <a:t/>
            </a:r>
            <a:br>
              <a:rPr lang="en-US" sz="3200">
                <a:solidFill>
                  <a:srgbClr val="0000FF"/>
                </a:solidFill>
                <a:latin typeface="Swis721 Md BT"/>
                <a:cs typeface="ＭＳ Ｐゴシック"/>
              </a:rPr>
            </a:br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Carole Cosimano</a:t>
            </a:r>
          </a:p>
          <a:p>
            <a:r>
              <a:rPr lang="en-US" sz="1600">
                <a:solidFill>
                  <a:srgbClr val="4D4D4D"/>
                </a:solidFill>
                <a:latin typeface="Swis721 Md BT"/>
                <a:cs typeface="ＭＳ Ｐゴシック"/>
              </a:rPr>
              <a:t>Illinois Humanities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Swis721 Md BT"/>
        <a:ea typeface="ＭＳ Ｐゴシック"/>
        <a:cs typeface=""/>
      </a:majorFont>
      <a:minorFont>
        <a:latin typeface="Swis721 B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16176</TotalTime>
  <Words>353</Words>
  <Application>Microsoft Office PowerPoint</Application>
  <PresentationFormat>On-screen Show (4:3)</PresentationFormat>
  <Paragraphs>75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Slide 1</vt:lpstr>
      <vt:lpstr>Simulations, role plays, and dramatization distinguished</vt:lpstr>
      <vt:lpstr>Simulation terminology</vt:lpstr>
      <vt:lpstr>What do students learn from CHS Legislative Semester?</vt:lpstr>
      <vt:lpstr>What do students learn from CHS Legislative Semester?</vt:lpstr>
      <vt:lpstr>What teachers have to keep in mind</vt:lpstr>
      <vt:lpstr>In their own words….</vt:lpstr>
      <vt:lpstr>Civic Mission Coalition   “Democracy Schools”</vt:lpstr>
      <vt:lpstr>Slide 9</vt:lpstr>
    </vt:vector>
  </TitlesOfParts>
  <Company>Audrey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Audrey</dc:creator>
  <cp:lastModifiedBy> </cp:lastModifiedBy>
  <cp:revision>348</cp:revision>
  <cp:lastPrinted>2006-01-03T21:57:35Z</cp:lastPrinted>
  <dcterms:created xsi:type="dcterms:W3CDTF">2006-01-03T17:31:43Z</dcterms:created>
  <dcterms:modified xsi:type="dcterms:W3CDTF">2010-12-14T21:11:59Z</dcterms:modified>
</cp:coreProperties>
</file>